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4"/>
  </p:sldMasterIdLst>
  <p:notesMasterIdLst>
    <p:notesMasterId r:id="rId10"/>
  </p:notesMasterIdLst>
  <p:handoutMasterIdLst>
    <p:handoutMasterId r:id="rId11"/>
  </p:handoutMasterIdLst>
  <p:sldIdLst>
    <p:sldId id="266" r:id="rId5"/>
    <p:sldId id="256" r:id="rId6"/>
    <p:sldId id="257" r:id="rId7"/>
    <p:sldId id="259" r:id="rId8"/>
    <p:sldId id="269"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4" autoAdjust="0"/>
  </p:normalViewPr>
  <p:slideViewPr>
    <p:cSldViewPr snapToGrid="0" showGuides="1">
      <p:cViewPr varScale="1">
        <p:scale>
          <a:sx n="89" d="100"/>
          <a:sy n="89" d="100"/>
        </p:scale>
        <p:origin x="621" y="80"/>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22.07.2024</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22.07.2024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7"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8"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Tree>
    <p:extLst>
      <p:ext uri="{BB962C8B-B14F-4D97-AF65-F5344CB8AC3E}">
        <p14:creationId xmlns:p14="http://schemas.microsoft.com/office/powerpoint/2010/main" val="28845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62712294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10445551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87429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262047603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ru-RU"/>
              <a:t>MM.DD.20XX</a:t>
            </a:r>
            <a:endParaRPr lang="ru-RU" dirty="0"/>
          </a:p>
        </p:txBody>
      </p:sp>
      <p:sp>
        <p:nvSpPr>
          <p:cNvPr id="4"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3332905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ru-RU"/>
              <a:t>MM.DD.20XX</a:t>
            </a:r>
            <a:endParaRPr lang="ru-RU" dirty="0"/>
          </a:p>
        </p:txBody>
      </p:sp>
      <p:sp>
        <p:nvSpPr>
          <p:cNvPr id="4"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19021333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215617266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89642572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154934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1920235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830198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4225156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588903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91279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
        <p:nvSpPr>
          <p:cNvPr id="7" name="Oval 6">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9"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10"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73797872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52132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p>
            <a:r>
              <a:rPr lang="en-US"/>
              <a:t>ADD A FOOTER</a:t>
            </a:r>
            <a:endParaRPr lang="ru-RU" dirty="0"/>
          </a:p>
        </p:txBody>
      </p:sp>
      <p:sp>
        <p:nvSpPr>
          <p:cNvPr id="9" name="Slide Number Placeholder 8"/>
          <p:cNvSpPr>
            <a:spLocks noGrp="1"/>
          </p:cNvSpPr>
          <p:nvPr>
            <p:ph type="sldNum" sz="quarter" idx="12"/>
          </p:nvPr>
        </p:nvSpPr>
        <p:spPr/>
        <p:txBody>
          <a:bodyPr/>
          <a:lstStyle/>
          <a:p>
            <a:fld id="{D495E168-DA5E-4888-8D8A-92B118324C14}" type="slidenum">
              <a:rPr lang="ru-RU" smtClean="0"/>
              <a:t>‹#›</a:t>
            </a:fld>
            <a:endParaRPr lang="ru-RU" dirty="0"/>
          </a:p>
        </p:txBody>
      </p:sp>
      <p:sp>
        <p:nvSpPr>
          <p:cNvPr id="10" name="Oval 9">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2"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3"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4"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5"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6"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7"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8"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9"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0422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ru-RU"/>
              <a:t>MM.DD.20XX</a:t>
            </a:r>
            <a:endParaRPr lang="ru-RU" dirty="0"/>
          </a:p>
        </p:txBody>
      </p:sp>
      <p:sp>
        <p:nvSpPr>
          <p:cNvPr id="5" name="Footer Placeholder 3"/>
          <p:cNvSpPr>
            <a:spLocks noGrp="1"/>
          </p:cNvSpPr>
          <p:nvPr>
            <p:ph type="ftr" sz="quarter" idx="11"/>
          </p:nvPr>
        </p:nvSpPr>
        <p:spPr/>
        <p:txBody>
          <a:bodyPr/>
          <a:lstStyle/>
          <a:p>
            <a:r>
              <a:rPr lang="en-US"/>
              <a:t>ADD A FOOTER</a:t>
            </a:r>
            <a:endParaRPr lang="ru-RU" dirty="0"/>
          </a:p>
        </p:txBody>
      </p:sp>
      <p:sp>
        <p:nvSpPr>
          <p:cNvPr id="6" name="Slide Number Placeholder 4"/>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61362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ru-RU"/>
              <a:t>MM.DD.20XX</a:t>
            </a:r>
            <a:endParaRPr lang="ru-RU" dirty="0"/>
          </a:p>
        </p:txBody>
      </p:sp>
      <p:sp>
        <p:nvSpPr>
          <p:cNvPr id="5" name="Footer Placeholder 2"/>
          <p:cNvSpPr>
            <a:spLocks noGrp="1"/>
          </p:cNvSpPr>
          <p:nvPr>
            <p:ph type="ftr" sz="quarter" idx="11"/>
          </p:nvPr>
        </p:nvSpPr>
        <p:spPr/>
        <p:txBody>
          <a:bodyPr/>
          <a:lstStyle/>
          <a:p>
            <a:r>
              <a:rPr lang="en-US"/>
              <a:t>ADD A FOOTER</a:t>
            </a:r>
            <a:endParaRPr lang="ru-RU" dirty="0"/>
          </a:p>
        </p:txBody>
      </p:sp>
      <p:sp>
        <p:nvSpPr>
          <p:cNvPr id="6" name="Slide Number Placeholder 3"/>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424002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ru-RU"/>
              <a:t>MM.DD.20XX</a:t>
            </a:r>
            <a:endParaRPr lang="ru-RU" dirty="0"/>
          </a:p>
        </p:txBody>
      </p:sp>
      <p:sp>
        <p:nvSpPr>
          <p:cNvPr id="5" name="Footer Placeholder 5"/>
          <p:cNvSpPr>
            <a:spLocks noGrp="1"/>
          </p:cNvSpPr>
          <p:nvPr>
            <p:ph type="ftr" sz="quarter" idx="11"/>
          </p:nvPr>
        </p:nvSpPr>
        <p:spPr/>
        <p:txBody>
          <a:bodyPr/>
          <a:lstStyle/>
          <a:p>
            <a:r>
              <a:rPr lang="en-US"/>
              <a:t>ADD A FOOTER</a:t>
            </a:r>
            <a:endParaRPr lang="ru-RU" dirty="0"/>
          </a:p>
        </p:txBody>
      </p:sp>
      <p:sp>
        <p:nvSpPr>
          <p:cNvPr id="6"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1"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2"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3"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6150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1"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2"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3"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1168696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ru-RU"/>
              <a:t>MM.DD.20XX</a:t>
            </a:r>
            <a:endParaRPr lang="ru-R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ru-RU"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93780744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7" r:id="rId21"/>
    <p:sldLayoutId id="2147483702" r:id="rId22"/>
    <p:sldLayoutId id="2147483667" r:id="rId23"/>
    <p:sldLayoutId id="2147483668" r:id="rId24"/>
    <p:sldLayoutId id="2147483669" r:id="rId25"/>
    <p:sldLayoutId id="2147483670" r:id="rId26"/>
    <p:sldLayoutId id="2147483671" r:id="rId27"/>
    <p:sldLayoutId id="2147483673" r:id="rId28"/>
    <p:sldLayoutId id="2147483674" r:id="rId29"/>
    <p:sldLayoutId id="2147483664" r:id="rId30"/>
    <p:sldLayoutId id="2147483672" r:id="rId31"/>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86259" y="1263570"/>
            <a:ext cx="5690680" cy="1517356"/>
          </a:xfrm>
        </p:spPr>
        <p:txBody>
          <a:bodyPr/>
          <a:lstStyle/>
          <a:p>
            <a:r>
              <a:rPr lang="en-US" dirty="0"/>
              <a:t>2025 DECADE REUNIONS</a:t>
            </a:r>
            <a:endParaRPr lang="ru-RU"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19147" y="4847666"/>
            <a:ext cx="7200060" cy="949829"/>
          </a:xfrm>
        </p:spPr>
        <p:txBody>
          <a:bodyPr/>
          <a:lstStyle/>
          <a:p>
            <a:r>
              <a:rPr lang="en-US" dirty="0"/>
              <a:t>King’s Birthday Weekend</a:t>
            </a:r>
          </a:p>
          <a:p>
            <a:r>
              <a:rPr lang="en-US" dirty="0"/>
              <a:t>Friday 30</a:t>
            </a:r>
            <a:r>
              <a:rPr lang="en-US" baseline="30000" dirty="0"/>
              <a:t>th</a:t>
            </a:r>
            <a:r>
              <a:rPr lang="en-US" dirty="0"/>
              <a:t> &amp; Saturday 31</a:t>
            </a:r>
            <a:r>
              <a:rPr lang="en-US" baseline="30000" dirty="0"/>
              <a:t>st</a:t>
            </a:r>
            <a:r>
              <a:rPr lang="en-US" dirty="0"/>
              <a:t> May 2025</a:t>
            </a: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786259" y="3425363"/>
            <a:ext cx="3828694" cy="1196971"/>
          </a:xfrm>
        </p:spPr>
        <p:txBody>
          <a:bodyPr>
            <a:normAutofit fontScale="92500"/>
          </a:bodyPr>
          <a:lstStyle/>
          <a:p>
            <a:r>
              <a:rPr lang="en-US" dirty="0"/>
              <a:t>Leavers from: 1975, 1985, 1995, 2005, 2015.</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14953" y="1348285"/>
            <a:ext cx="7585924" cy="3663662"/>
          </a:xfrm>
        </p:spPr>
      </p:pic>
      <p:sp>
        <p:nvSpPr>
          <p:cNvPr id="7" name="TextBox 6">
            <a:extLst>
              <a:ext uri="{FF2B5EF4-FFF2-40B4-BE49-F238E27FC236}">
                <a16:creationId xmlns:a16="http://schemas.microsoft.com/office/drawing/2014/main" id="{66A4C2DC-AF7E-4A47-AE93-09AAE66249A9}"/>
              </a:ext>
            </a:extLst>
          </p:cNvPr>
          <p:cNvSpPr txBox="1"/>
          <p:nvPr/>
        </p:nvSpPr>
        <p:spPr>
          <a:xfrm>
            <a:off x="786259" y="6193432"/>
            <a:ext cx="2621560" cy="261610"/>
          </a:xfrm>
          <a:prstGeom prst="rect">
            <a:avLst/>
          </a:prstGeom>
          <a:noFill/>
        </p:spPr>
        <p:txBody>
          <a:bodyPr wrap="square">
            <a:spAutoFit/>
          </a:bodyPr>
          <a:lstStyle/>
          <a:p>
            <a:r>
              <a:rPr lang="en-US" sz="1100" b="1" dirty="0">
                <a:solidFill>
                  <a:schemeClr val="accent4">
                    <a:lumMod val="20000"/>
                    <a:lumOff val="80000"/>
                  </a:schemeClr>
                </a:solidFill>
              </a:rPr>
              <a:t>PRIDE IN BELONGING</a:t>
            </a:r>
            <a:endParaRPr lang="ru-RU" sz="1100" b="1" dirty="0">
              <a:solidFill>
                <a:schemeClr val="accent4">
                  <a:lumMod val="20000"/>
                  <a:lumOff val="80000"/>
                </a:schemeClr>
              </a:solidFill>
            </a:endParaRPr>
          </a:p>
        </p:txBody>
      </p:sp>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820575" y="2149395"/>
            <a:ext cx="6494533" cy="2793950"/>
          </a:xfrm>
        </p:spPr>
      </p:pic>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793172"/>
            <a:ext cx="9570553" cy="655621"/>
          </a:xfrm>
        </p:spPr>
        <p:txBody>
          <a:bodyPr>
            <a:normAutofit fontScale="90000"/>
          </a:bodyPr>
          <a:lstStyle/>
          <a:p>
            <a:r>
              <a:rPr lang="en-US" dirty="0"/>
              <a:t>Rathkeale College Old Boys’ Association</a:t>
            </a:r>
            <a:endParaRPr lang="ru-RU" dirty="0"/>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b="1" dirty="0">
                <a:solidFill>
                  <a:schemeClr val="accent4">
                    <a:lumMod val="20000"/>
                    <a:lumOff val="80000"/>
                    <a:alpha val="60000"/>
                  </a:schemeClr>
                </a:solidFill>
              </a:rPr>
              <a:t>PRIDE IN BELONGING</a:t>
            </a:r>
            <a:endParaRPr lang="ru-RU" b="1" dirty="0">
              <a:solidFill>
                <a:schemeClr val="accent4">
                  <a:lumMod val="20000"/>
                  <a:lumOff val="80000"/>
                  <a:alpha val="60000"/>
                </a:schemeClr>
              </a:solidFill>
            </a:endParaRPr>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95772" y="1877051"/>
            <a:ext cx="6843278" cy="2211870"/>
          </a:xfrm>
        </p:spPr>
        <p:txBody>
          <a:bodyPr>
            <a:normAutofit/>
          </a:bodyPr>
          <a:lstStyle/>
          <a:p>
            <a:r>
              <a:rPr lang="en-US" sz="2400" dirty="0">
                <a:solidFill>
                  <a:schemeClr val="tx1"/>
                </a:solidFill>
              </a:rPr>
              <a:t>Patron: Mr Bruce Levick</a:t>
            </a:r>
          </a:p>
          <a:p>
            <a:r>
              <a:rPr lang="en-US" sz="2400" dirty="0">
                <a:solidFill>
                  <a:schemeClr val="tx1"/>
                </a:solidFill>
              </a:rPr>
              <a:t>President: Edward Cox</a:t>
            </a:r>
          </a:p>
          <a:p>
            <a:r>
              <a:rPr lang="en-US" sz="2400" dirty="0">
                <a:solidFill>
                  <a:schemeClr val="tx1"/>
                </a:solidFill>
              </a:rPr>
              <a:t>Secretary: Tristan Armitage</a:t>
            </a:r>
            <a:endParaRPr lang="ru-RU" sz="2400" dirty="0">
              <a:solidFill>
                <a:schemeClr val="tx1"/>
              </a:solidFill>
            </a:endParaRPr>
          </a:p>
        </p:txBody>
      </p:sp>
    </p:spTree>
    <p:extLst>
      <p:ext uri="{BB962C8B-B14F-4D97-AF65-F5344CB8AC3E}">
        <p14:creationId xmlns:p14="http://schemas.microsoft.com/office/powerpoint/2010/main" val="22872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396781" y="530420"/>
            <a:ext cx="3894833" cy="4595490"/>
          </a:xfrm>
        </p:spPr>
      </p:pic>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WELCOME</a:t>
            </a:r>
            <a:endParaRPr lang="ru-RU" dirty="0"/>
          </a:p>
        </p:txBody>
      </p:sp>
      <p:sp>
        <p:nvSpPr>
          <p:cNvPr id="6" name="Footer Placeholder 5">
            <a:extLst>
              <a:ext uri="{FF2B5EF4-FFF2-40B4-BE49-F238E27FC236}">
                <a16:creationId xmlns:a16="http://schemas.microsoft.com/office/drawing/2014/main" id="{983F41B9-CDD2-4DAB-9FE1-AA9A8E082060}"/>
              </a:ext>
            </a:extLst>
          </p:cNvPr>
          <p:cNvSpPr>
            <a:spLocks noGrp="1"/>
          </p:cNvSpPr>
          <p:nvPr>
            <p:ph type="ftr" sz="quarter" idx="11"/>
          </p:nvPr>
        </p:nvSpPr>
        <p:spPr/>
        <p:txBody>
          <a:bodyPr/>
          <a:lstStyle/>
          <a:p>
            <a:r>
              <a:rPr lang="en-US" b="1" dirty="0"/>
              <a:t>PRIDE IN BELONGING</a:t>
            </a:r>
            <a:endParaRPr lang="ru-RU" b="1" dirty="0"/>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
        <p:nvSpPr>
          <p:cNvPr id="3" name="Text Placeholder 2">
            <a:extLst>
              <a:ext uri="{FF2B5EF4-FFF2-40B4-BE49-F238E27FC236}">
                <a16:creationId xmlns:a16="http://schemas.microsoft.com/office/drawing/2014/main" id="{C11093FF-1360-4523-8547-5192EDA8BBF9}"/>
              </a:ext>
            </a:extLst>
          </p:cNvPr>
          <p:cNvSpPr>
            <a:spLocks noGrp="1"/>
          </p:cNvSpPr>
          <p:nvPr>
            <p:ph type="body" sz="quarter" idx="13"/>
          </p:nvPr>
        </p:nvSpPr>
        <p:spPr>
          <a:xfrm>
            <a:off x="6487065" y="2050475"/>
            <a:ext cx="4971146" cy="639683"/>
          </a:xfrm>
        </p:spPr>
        <p:txBody>
          <a:bodyPr>
            <a:normAutofit/>
          </a:bodyPr>
          <a:lstStyle/>
          <a:p>
            <a:r>
              <a:rPr lang="en-NZ" u="sng" dirty="0"/>
              <a:t>Decade Reunions</a:t>
            </a:r>
            <a:endParaRPr lang="en-US" dirty="0"/>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400801" y="2562045"/>
            <a:ext cx="5218980" cy="3450566"/>
          </a:xfrm>
        </p:spPr>
        <p:txBody>
          <a:bodyPr>
            <a:normAutofit/>
          </a:bodyPr>
          <a:lstStyle/>
          <a:p>
            <a:pPr marL="0" indent="0">
              <a:buNone/>
            </a:pPr>
            <a:r>
              <a:rPr lang="en-NZ" dirty="0"/>
              <a:t>The Executive of the Old Boys’ Association is very pleased to publicise next year’s Decade Reunions for all those year groups who departed the College in a “5” year.</a:t>
            </a:r>
            <a:endParaRPr lang="en-NZ" b="1" dirty="0"/>
          </a:p>
          <a:p>
            <a:pPr marL="0" indent="0">
              <a:buNone/>
            </a:pPr>
            <a:r>
              <a:rPr lang="en-NZ" dirty="0"/>
              <a:t>Recent Reunions have left us with no doubt that such events are an important addition to the Association’s activities.</a:t>
            </a:r>
          </a:p>
          <a:p>
            <a:pPr marL="0" indent="0">
              <a:buNone/>
            </a:pPr>
            <a:r>
              <a:rPr lang="en-NZ" dirty="0"/>
              <a:t>We very much hope that you and your contemporaries do all you can to ensure that your reunion is a wonderful one. </a:t>
            </a:r>
          </a:p>
          <a:p>
            <a:pPr marL="0" indent="0">
              <a:buNone/>
            </a:pPr>
            <a:r>
              <a:rPr lang="en-NZ" dirty="0"/>
              <a:t>Individual year groups may choose their own activities and work in with Old Girls from St. Matthew’s or follow the proposed programme.</a:t>
            </a:r>
          </a:p>
          <a:p>
            <a:pPr marL="0" indent="0">
              <a:buNone/>
            </a:pPr>
            <a:r>
              <a:rPr lang="en-NZ" dirty="0"/>
              <a:t>Please mark it in your diaries (Friday 30</a:t>
            </a:r>
            <a:r>
              <a:rPr lang="en-NZ" baseline="30000" dirty="0"/>
              <a:t>th</a:t>
            </a:r>
            <a:r>
              <a:rPr lang="en-NZ" dirty="0"/>
              <a:t> &amp; Saturday 31</a:t>
            </a:r>
            <a:r>
              <a:rPr lang="en-NZ" baseline="30000" dirty="0"/>
              <a:t>st</a:t>
            </a:r>
            <a:r>
              <a:rPr lang="en-NZ" dirty="0"/>
              <a:t> May 2025) and resolve to come along.</a:t>
            </a:r>
          </a:p>
          <a:p>
            <a:pPr marL="0" indent="0">
              <a:buNone/>
            </a:pPr>
            <a:endParaRPr lang="ru-RU" dirty="0"/>
          </a:p>
        </p:txBody>
      </p:sp>
    </p:spTree>
    <p:extLst>
      <p:ext uri="{BB962C8B-B14F-4D97-AF65-F5344CB8AC3E}">
        <p14:creationId xmlns:p14="http://schemas.microsoft.com/office/powerpoint/2010/main" val="306689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fontScale="90000"/>
          </a:bodyPr>
          <a:lstStyle/>
          <a:p>
            <a:r>
              <a:rPr lang="en-US" dirty="0"/>
              <a:t>THE PROPOSED PROGRAMME</a:t>
            </a:r>
            <a:endParaRPr lang="ru-RU" dirty="0"/>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831850" y="1855438"/>
            <a:ext cx="4183650" cy="365125"/>
          </a:xfrm>
        </p:spPr>
        <p:txBody>
          <a:bodyPr>
            <a:normAutofit fontScale="77500" lnSpcReduction="20000"/>
          </a:bodyPr>
          <a:lstStyle/>
          <a:p>
            <a:r>
              <a:rPr lang="en-US" dirty="0"/>
              <a:t>FRIDAY 30</a:t>
            </a:r>
            <a:r>
              <a:rPr lang="en-US" baseline="30000" dirty="0"/>
              <a:t>th</a:t>
            </a:r>
            <a:r>
              <a:rPr lang="en-US" dirty="0"/>
              <a:t> May 6:30 PM – 10 PM</a:t>
            </a:r>
            <a:endParaRPr lang="ru-RU" dirty="0"/>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b="1" dirty="0"/>
              <a:t>PRIDE IN BELONGING</a:t>
            </a:r>
            <a:endParaRPr lang="ru-RU" b="1"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6064972" y="1843333"/>
            <a:ext cx="4183650" cy="365125"/>
          </a:xfrm>
        </p:spPr>
        <p:txBody>
          <a:bodyPr>
            <a:normAutofit fontScale="85000" lnSpcReduction="20000"/>
          </a:bodyPr>
          <a:lstStyle/>
          <a:p>
            <a:r>
              <a:rPr lang="en-US" dirty="0"/>
              <a:t>SATURDAY 31</a:t>
            </a:r>
            <a:r>
              <a:rPr lang="en-US" baseline="30000" dirty="0"/>
              <a:t>st</a:t>
            </a:r>
            <a:r>
              <a:rPr lang="en-US" dirty="0"/>
              <a:t> May</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sz="quarter" idx="20"/>
          </p:nvPr>
        </p:nvSpPr>
        <p:spPr>
          <a:xfrm>
            <a:off x="811311" y="2432742"/>
            <a:ext cx="4365625" cy="3019150"/>
          </a:xfrm>
        </p:spPr>
        <p:txBody>
          <a:bodyPr>
            <a:normAutofit fontScale="92500"/>
          </a:bodyPr>
          <a:lstStyle/>
          <a:p>
            <a:pPr marL="0" indent="0">
              <a:buNone/>
            </a:pPr>
            <a:r>
              <a:rPr lang="en-NZ" dirty="0"/>
              <a:t>Combined Old Boys’ and Old Girls’ Year Groups gathering, College Dining Hall. </a:t>
            </a:r>
          </a:p>
          <a:p>
            <a:pPr marL="0" indent="0">
              <a:buNone/>
            </a:pPr>
            <a:r>
              <a:rPr lang="en-NZ" dirty="0"/>
              <a:t>An opportunity to mix and mingle with all those attending the weekend.  College staff will be invited to attend.  There will be brief speeches of welcome early in the evening.  Park in the main carpark between School House and the Dining Hall.  </a:t>
            </a:r>
          </a:p>
          <a:p>
            <a:pPr marL="0" indent="0">
              <a:buNone/>
            </a:pPr>
            <a:r>
              <a:rPr lang="en-NZ" dirty="0"/>
              <a:t>A bus service may be provided</a:t>
            </a:r>
          </a:p>
          <a:p>
            <a:pPr marL="0" indent="0">
              <a:buNone/>
            </a:pPr>
            <a:r>
              <a:rPr lang="en-NZ" dirty="0"/>
              <a:t>Cost </a:t>
            </a:r>
            <a:r>
              <a:rPr lang="en-NZ"/>
              <a:t>is $25.00 </a:t>
            </a:r>
            <a:r>
              <a:rPr lang="en-NZ" dirty="0"/>
              <a:t>per head.  Payment is expected upon entry either by EFTPOS or correct cash amount.</a:t>
            </a:r>
          </a:p>
          <a:p>
            <a:pPr marL="0" indent="0">
              <a:buNone/>
            </a:pPr>
            <a:r>
              <a:rPr lang="en-NZ" dirty="0"/>
              <a:t>Alcoholic and non-alcoholic drinks, finger food and a light supper will be provided.</a:t>
            </a:r>
          </a:p>
          <a:p>
            <a:endParaRPr lang="ru-RU" dirty="0"/>
          </a:p>
        </p:txBody>
      </p:sp>
      <p:sp>
        <p:nvSpPr>
          <p:cNvPr id="17" name="Text Placeholder 16">
            <a:extLst>
              <a:ext uri="{FF2B5EF4-FFF2-40B4-BE49-F238E27FC236}">
                <a16:creationId xmlns:a16="http://schemas.microsoft.com/office/drawing/2014/main" id="{663B63A5-075F-4429-8F7A-8E50D3497170}"/>
              </a:ext>
            </a:extLst>
          </p:cNvPr>
          <p:cNvSpPr>
            <a:spLocks noGrp="1"/>
          </p:cNvSpPr>
          <p:nvPr>
            <p:ph type="body" sz="quarter" idx="21"/>
          </p:nvPr>
        </p:nvSpPr>
        <p:spPr>
          <a:xfrm>
            <a:off x="5986915" y="2432742"/>
            <a:ext cx="4365625" cy="3519484"/>
          </a:xfrm>
        </p:spPr>
        <p:txBody>
          <a:bodyPr>
            <a:normAutofit fontScale="85000" lnSpcReduction="10000"/>
          </a:bodyPr>
          <a:lstStyle/>
          <a:p>
            <a:r>
              <a:rPr lang="en-NZ" b="1" dirty="0">
                <a:effectLst/>
                <a:latin typeface="Century Gothic" panose="020B0502020202020204" pitchFamily="34" charset="0"/>
                <a:ea typeface="Calibri" panose="020F0502020204030204" pitchFamily="34" charset="0"/>
              </a:rPr>
              <a:t>9:00 AM </a:t>
            </a:r>
            <a:r>
              <a:rPr lang="en-NZ" dirty="0">
                <a:effectLst/>
                <a:latin typeface="Century Gothic" panose="020B0502020202020204" pitchFamily="34" charset="0"/>
                <a:ea typeface="Calibri" panose="020F0502020204030204" pitchFamily="34" charset="0"/>
              </a:rPr>
              <a:t>Chapel for Absent Friends for Old Boys in St Martin’s Chapel at Rathkeale. Conducted by School Chaplain Ben Arcus. It would be great to have this well attended. Wives etc., are always welcome</a:t>
            </a:r>
            <a:endParaRPr lang="en-NZ" b="1" dirty="0">
              <a:latin typeface="Century Gothic" panose="020B0502020202020204" pitchFamily="34" charset="0"/>
            </a:endParaRPr>
          </a:p>
          <a:p>
            <a:r>
              <a:rPr lang="en-NZ" b="1" dirty="0"/>
              <a:t>10:00 AM</a:t>
            </a:r>
            <a:r>
              <a:rPr lang="en-NZ" dirty="0"/>
              <a:t>	 Morning tea in the Dining Hall. </a:t>
            </a:r>
          </a:p>
          <a:p>
            <a:r>
              <a:rPr lang="en-NZ" b="1" dirty="0"/>
              <a:t>10:40 AM</a:t>
            </a:r>
            <a:r>
              <a:rPr lang="en-NZ" dirty="0"/>
              <a:t>	 Official photographs – these will be taken in front of School House in keeping with tradition!  Please be punctual so that these can be completed promptly.  Copies of Photographs maybe ordered. </a:t>
            </a:r>
          </a:p>
          <a:p>
            <a:r>
              <a:rPr lang="en-NZ" b="1" dirty="0"/>
              <a:t>11:30 AM</a:t>
            </a:r>
            <a:r>
              <a:rPr lang="en-NZ" dirty="0"/>
              <a:t> Tours of the College and a chance for you to poke your noses into your old haunts.</a:t>
            </a:r>
          </a:p>
          <a:p>
            <a:r>
              <a:rPr lang="en-NZ" b="1" dirty="0"/>
              <a:t>1:00 PM</a:t>
            </a:r>
            <a:r>
              <a:rPr lang="en-NZ" dirty="0"/>
              <a:t> Light lunch in the Dining Hall courtesy of the College.</a:t>
            </a:r>
          </a:p>
          <a:p>
            <a:r>
              <a:rPr lang="en-NZ" b="1" dirty="0"/>
              <a:t>1:30 PM</a:t>
            </a:r>
            <a:r>
              <a:rPr lang="en-NZ" dirty="0"/>
              <a:t> St. Matthews’ girls lunch followed by School tour.</a:t>
            </a:r>
          </a:p>
          <a:p>
            <a:pPr marL="0" indent="0">
              <a:buNone/>
            </a:pPr>
            <a:r>
              <a:rPr lang="en-NZ" b="1" dirty="0"/>
              <a:t>Year Group Facilitators will structure the remainder of the day and arrange  the venue for the evening’s dinner and activity.</a:t>
            </a:r>
            <a:endParaRPr lang="ru-RU" b="1" dirty="0"/>
          </a:p>
        </p:txBody>
      </p:sp>
    </p:spTree>
    <p:extLst>
      <p:ext uri="{BB962C8B-B14F-4D97-AF65-F5344CB8AC3E}">
        <p14:creationId xmlns:p14="http://schemas.microsoft.com/office/powerpoint/2010/main" val="395350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5245189" y="363685"/>
            <a:ext cx="6943003" cy="5207252"/>
          </a:xfrm>
        </p:spPr>
      </p:pic>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6868285" cy="524711"/>
          </a:xfrm>
        </p:spPr>
        <p:txBody>
          <a:bodyPr/>
          <a:lstStyle/>
          <a:p>
            <a:r>
              <a:rPr lang="en-US" dirty="0"/>
              <a:t>Rathkeale Old Boys’ Assn. Committee</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06 370 0175 ext. 7730</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a:xfrm>
            <a:off x="824420" y="5593914"/>
            <a:ext cx="5559127" cy="365125"/>
          </a:xfrm>
        </p:spPr>
        <p:txBody>
          <a:bodyPr/>
          <a:lstStyle/>
          <a:p>
            <a:r>
              <a:rPr lang="en-US" dirty="0"/>
              <a:t>oldboys@rathkealeoldboys.org.nz</a:t>
            </a:r>
            <a:endParaRPr lang="ru-RU" dirty="0"/>
          </a:p>
        </p:txBody>
      </p:sp>
    </p:spTree>
    <p:extLst>
      <p:ext uri="{BB962C8B-B14F-4D97-AF65-F5344CB8AC3E}">
        <p14:creationId xmlns:p14="http://schemas.microsoft.com/office/powerpoint/2010/main" val="1316663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483</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vt:lpstr>
      <vt:lpstr>2025 DECADE REUNIONS</vt:lpstr>
      <vt:lpstr>Rathkeale College Old Boys’ Association</vt:lpstr>
      <vt:lpstr>WELCOME</vt:lpstr>
      <vt:lpstr>THE PROPOSED PROGRAMME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2019-08-07T23:11:41Z</dcterms:created>
  <dcterms:modified xsi:type="dcterms:W3CDTF">2024-07-21T22:29:38Z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